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371" r:id="rId3"/>
    <p:sldId id="390" r:id="rId4"/>
    <p:sldId id="370" r:id="rId5"/>
    <p:sldId id="369" r:id="rId6"/>
    <p:sldId id="367" r:id="rId7"/>
    <p:sldId id="264" r:id="rId8"/>
    <p:sldId id="389" r:id="rId9"/>
    <p:sldId id="374" r:id="rId10"/>
    <p:sldId id="375" r:id="rId11"/>
    <p:sldId id="340" r:id="rId12"/>
    <p:sldId id="343" r:id="rId13"/>
    <p:sldId id="265" r:id="rId14"/>
    <p:sldId id="378" r:id="rId15"/>
    <p:sldId id="379" r:id="rId16"/>
    <p:sldId id="381" r:id="rId17"/>
    <p:sldId id="394" r:id="rId18"/>
    <p:sldId id="391" r:id="rId19"/>
    <p:sldId id="284" r:id="rId20"/>
    <p:sldId id="376" r:id="rId21"/>
    <p:sldId id="377" r:id="rId22"/>
    <p:sldId id="288" r:id="rId23"/>
    <p:sldId id="285" r:id="rId24"/>
    <p:sldId id="286" r:id="rId25"/>
    <p:sldId id="287" r:id="rId26"/>
    <p:sldId id="289" r:id="rId27"/>
    <p:sldId id="290" r:id="rId28"/>
    <p:sldId id="291" r:id="rId29"/>
    <p:sldId id="292" r:id="rId30"/>
    <p:sldId id="293" r:id="rId31"/>
    <p:sldId id="361" r:id="rId32"/>
    <p:sldId id="365" r:id="rId33"/>
    <p:sldId id="362" r:id="rId34"/>
    <p:sldId id="363" r:id="rId35"/>
    <p:sldId id="364" r:id="rId36"/>
    <p:sldId id="312" r:id="rId37"/>
    <p:sldId id="336" r:id="rId38"/>
    <p:sldId id="313" r:id="rId39"/>
    <p:sldId id="392" r:id="rId40"/>
    <p:sldId id="393" r:id="rId41"/>
    <p:sldId id="388" r:id="rId42"/>
    <p:sldId id="400" r:id="rId43"/>
    <p:sldId id="399" r:id="rId44"/>
    <p:sldId id="395" r:id="rId45"/>
    <p:sldId id="396" r:id="rId46"/>
    <p:sldId id="398" r:id="rId47"/>
    <p:sldId id="387" r:id="rId48"/>
    <p:sldId id="383" r:id="rId49"/>
    <p:sldId id="401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B4B"/>
    <a:srgbClr val="003B8C"/>
    <a:srgbClr val="C91417"/>
    <a:srgbClr val="265687"/>
    <a:srgbClr val="FCC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1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8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umich:si:ug-program:BSI_Admiss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teach:coursera:pr4e_registration_patter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publish:book:chuck-book-revenu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Students Admitted to UMSI</a:t>
            </a:r>
            <a:r>
              <a:rPr lang="en-US" baseline="0"/>
              <a:t> BSI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Admit!$B$1</c:f>
              <c:strCache>
                <c:ptCount val="1"/>
                <c:pt idx="0">
                  <c:v>Female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Admit!$B$2:$B$3</c:f>
              <c:numCache>
                <c:formatCode>General</c:formatCode>
                <c:ptCount val="2"/>
                <c:pt idx="0">
                  <c:v>48.0</c:v>
                </c:pt>
                <c:pt idx="1">
                  <c:v>50.0</c:v>
                </c:pt>
              </c:numCache>
            </c:numRef>
          </c:val>
        </c:ser>
        <c:ser>
          <c:idx val="2"/>
          <c:order val="1"/>
          <c:tx>
            <c:strRef>
              <c:f>Admit!$C$1</c:f>
              <c:strCache>
                <c:ptCount val="1"/>
                <c:pt idx="0">
                  <c:v>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Admit!$C$2:$C$3</c:f>
              <c:numCache>
                <c:formatCode>General</c:formatCode>
                <c:ptCount val="2"/>
                <c:pt idx="0">
                  <c:v>44.0</c:v>
                </c:pt>
                <c:pt idx="1">
                  <c:v>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359480"/>
        <c:axId val="-2115143960"/>
      </c:barChart>
      <c:catAx>
        <c:axId val="211235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115143960"/>
        <c:crosses val="autoZero"/>
        <c:auto val="1"/>
        <c:lblAlgn val="ctr"/>
        <c:lblOffset val="100"/>
        <c:noMultiLvlLbl val="0"/>
      </c:catAx>
      <c:valAx>
        <c:axId val="-211514396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21123594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>
        <a:alpha val="83000"/>
      </a:schemeClr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Session</a:t>
            </a:r>
            <a:r>
              <a:rPr lang="en-US" baseline="0"/>
              <a:t> Size Over Time </a:t>
            </a:r>
          </a:p>
          <a:p>
            <a:pPr>
              <a:defRPr/>
            </a:pPr>
            <a:r>
              <a:rPr lang="en-US" baseline="0"/>
              <a:t>(not Cumulative)</a:t>
            </a:r>
            <a:endParaRPr lang="en-US"/>
          </a:p>
        </c:rich>
      </c:tx>
      <c:layout>
        <c:manualLayout>
          <c:xMode val="edge"/>
          <c:yMode val="edge"/>
          <c:x val="0.221444347537681"/>
          <c:y val="0.068783068783068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33587160809267"/>
          <c:y val="0.0492063492063492"/>
          <c:w val="0.847956441092289"/>
          <c:h val="0.81019435070616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Sessions!$B$1</c:f>
              <c:strCache>
                <c:ptCount val="1"/>
                <c:pt idx="0">
                  <c:v>IHTS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Sessions!$B$2:$B$8</c:f>
              <c:numCache>
                <c:formatCode>General</c:formatCode>
                <c:ptCount val="7"/>
                <c:pt idx="0">
                  <c:v>54973.0</c:v>
                </c:pt>
                <c:pt idx="1">
                  <c:v>34116.0</c:v>
                </c:pt>
                <c:pt idx="2">
                  <c:v>26804.0</c:v>
                </c:pt>
                <c:pt idx="3">
                  <c:v>23788.0</c:v>
                </c:pt>
                <c:pt idx="4">
                  <c:v>21176.0</c:v>
                </c:pt>
                <c:pt idx="5">
                  <c:v>17413.0</c:v>
                </c:pt>
                <c:pt idx="6">
                  <c:v>17604.0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Sessions!$C$1</c:f>
              <c:strCache>
                <c:ptCount val="1"/>
                <c:pt idx="0">
                  <c:v>PR4E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Sessions!$C$2:$C$8</c:f>
              <c:numCache>
                <c:formatCode>General</c:formatCode>
                <c:ptCount val="7"/>
                <c:pt idx="0">
                  <c:v>30497.0</c:v>
                </c:pt>
                <c:pt idx="1">
                  <c:v>73860.0</c:v>
                </c:pt>
                <c:pt idx="2">
                  <c:v>102620.0</c:v>
                </c:pt>
                <c:pt idx="3">
                  <c:v>159916.0</c:v>
                </c:pt>
                <c:pt idx="4">
                  <c:v>187271.0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Sessions!$D$1</c:f>
              <c:strCache>
                <c:ptCount val="1"/>
                <c:pt idx="0">
                  <c:v>PR4E(est)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Sessions!$D$2:$D$8</c:f>
              <c:numCache>
                <c:formatCode>General</c:formatCode>
                <c:ptCount val="7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7526888"/>
        <c:axId val="-2117476072"/>
      </c:scatterChart>
      <c:valAx>
        <c:axId val="-2117526888"/>
        <c:scaling>
          <c:orientation val="minMax"/>
          <c:max val="7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Session Number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17476072"/>
        <c:crosses val="autoZero"/>
        <c:crossBetween val="midCat"/>
      </c:valAx>
      <c:valAx>
        <c:axId val="-21174760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Students Enrolled (Per Session)</a:t>
                </a:r>
              </a:p>
            </c:rich>
          </c:tx>
          <c:layout>
            <c:manualLayout>
              <c:xMode val="edge"/>
              <c:yMode val="edge"/>
              <c:x val="0.0251848121168941"/>
              <c:y val="0.20980398283547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117526888"/>
        <c:crosses val="autoZero"/>
        <c:crossBetween val="midCat"/>
      </c:valAx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803479825746634"/>
          <c:y val="0.518983043786193"/>
          <c:w val="0.12847283697526"/>
          <c:h val="0.207007249093863"/>
        </c:manualLayout>
      </c:layout>
      <c:overlay val="0"/>
      <c:spPr>
        <a:solidFill>
          <a:schemeClr val="bg1">
            <a:lumMod val="65000"/>
          </a:schemeClr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Cumulative Book Revenue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Sheet2!$A$1:$A$25</c:f>
              <c:numCache>
                <c:formatCode>[$-409]mmm\-yy;@</c:formatCode>
                <c:ptCount val="25"/>
                <c:pt idx="0">
                  <c:v>41548.0</c:v>
                </c:pt>
                <c:pt idx="1">
                  <c:v>41579.0</c:v>
                </c:pt>
                <c:pt idx="2">
                  <c:v>41548.0</c:v>
                </c:pt>
                <c:pt idx="3">
                  <c:v>41640.0</c:v>
                </c:pt>
                <c:pt idx="4">
                  <c:v>41671.0</c:v>
                </c:pt>
                <c:pt idx="5">
                  <c:v>41699.0</c:v>
                </c:pt>
                <c:pt idx="6">
                  <c:v>41730.0</c:v>
                </c:pt>
                <c:pt idx="7">
                  <c:v>41760.0</c:v>
                </c:pt>
                <c:pt idx="8">
                  <c:v>41791.0</c:v>
                </c:pt>
                <c:pt idx="9">
                  <c:v>41821.0</c:v>
                </c:pt>
                <c:pt idx="10">
                  <c:v>41852.0</c:v>
                </c:pt>
                <c:pt idx="11">
                  <c:v>41883.0</c:v>
                </c:pt>
                <c:pt idx="12">
                  <c:v>41913.0</c:v>
                </c:pt>
                <c:pt idx="13">
                  <c:v>41944.0</c:v>
                </c:pt>
                <c:pt idx="14">
                  <c:v>41974.0</c:v>
                </c:pt>
                <c:pt idx="15">
                  <c:v>42005.0</c:v>
                </c:pt>
                <c:pt idx="16">
                  <c:v>42036.0</c:v>
                </c:pt>
                <c:pt idx="17">
                  <c:v>42078.0</c:v>
                </c:pt>
                <c:pt idx="18">
                  <c:v>42109.0</c:v>
                </c:pt>
                <c:pt idx="19">
                  <c:v>42139.0</c:v>
                </c:pt>
                <c:pt idx="20">
                  <c:v>42170.0</c:v>
                </c:pt>
                <c:pt idx="21">
                  <c:v>42200.0</c:v>
                </c:pt>
                <c:pt idx="22">
                  <c:v>42231.0</c:v>
                </c:pt>
                <c:pt idx="23">
                  <c:v>42262.0</c:v>
                </c:pt>
                <c:pt idx="24">
                  <c:v>42292.0</c:v>
                </c:pt>
              </c:numCache>
            </c:numRef>
          </c:xVal>
          <c:yVal>
            <c:numRef>
              <c:f>Sheet2!$B$1:$B$25</c:f>
              <c:numCache>
                <c:formatCode>General</c:formatCode>
                <c:ptCount val="25"/>
                <c:pt idx="0">
                  <c:v>2.57</c:v>
                </c:pt>
                <c:pt idx="1">
                  <c:v>4.79</c:v>
                </c:pt>
                <c:pt idx="2">
                  <c:v>8.55</c:v>
                </c:pt>
                <c:pt idx="3">
                  <c:v>59.81</c:v>
                </c:pt>
                <c:pt idx="4">
                  <c:v>80.22</c:v>
                </c:pt>
                <c:pt idx="5">
                  <c:v>181.16</c:v>
                </c:pt>
                <c:pt idx="6">
                  <c:v>778.0</c:v>
                </c:pt>
                <c:pt idx="7">
                  <c:v>1290.91</c:v>
                </c:pt>
                <c:pt idx="8">
                  <c:v>2146.67</c:v>
                </c:pt>
                <c:pt idx="9">
                  <c:v>2403.19</c:v>
                </c:pt>
                <c:pt idx="10">
                  <c:v>2682.22</c:v>
                </c:pt>
                <c:pt idx="11">
                  <c:v>3049.56</c:v>
                </c:pt>
                <c:pt idx="12">
                  <c:v>3777.26</c:v>
                </c:pt>
                <c:pt idx="13">
                  <c:v>4007.97</c:v>
                </c:pt>
                <c:pt idx="14">
                  <c:v>4247.070000000001</c:v>
                </c:pt>
                <c:pt idx="15">
                  <c:v>5072.26</c:v>
                </c:pt>
                <c:pt idx="16">
                  <c:v>6160.780000000001</c:v>
                </c:pt>
                <c:pt idx="17">
                  <c:v>6527.450000000001</c:v>
                </c:pt>
                <c:pt idx="18">
                  <c:v>6849.330000000001</c:v>
                </c:pt>
                <c:pt idx="19">
                  <c:v>7365.880000000001</c:v>
                </c:pt>
                <c:pt idx="20">
                  <c:v>8354.380000000001</c:v>
                </c:pt>
                <c:pt idx="21">
                  <c:v>8652.320000000001</c:v>
                </c:pt>
                <c:pt idx="22">
                  <c:v>9047.7</c:v>
                </c:pt>
                <c:pt idx="23">
                  <c:v>9956.04</c:v>
                </c:pt>
                <c:pt idx="24">
                  <c:v>10344.76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8881848"/>
        <c:axId val="-2102630408"/>
      </c:scatterChart>
      <c:valAx>
        <c:axId val="-2138881848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-2102630408"/>
        <c:crosses val="autoZero"/>
        <c:crossBetween val="midCat"/>
      </c:valAx>
      <c:valAx>
        <c:axId val="-210263040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3888184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11BF7-9ABE-F642-938E-6AD11B997648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08F8B-6E59-9248-A718-7742F398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7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Games on many levels,</a:t>
            </a:r>
            <a:r>
              <a:rPr lang="en-US" baseline="0" dirty="0" smtClean="0"/>
              <a:t> higher education, </a:t>
            </a:r>
            <a:r>
              <a:rPr lang="en-US" baseline="0" dirty="0" smtClean="0"/>
              <a:t>University </a:t>
            </a:r>
            <a:r>
              <a:rPr lang="en-US" baseline="0" dirty="0" smtClean="0"/>
              <a:t>of </a:t>
            </a:r>
            <a:r>
              <a:rPr lang="en-US" baseline="0" dirty="0" smtClean="0"/>
              <a:t>Michigan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Approaching my millionth student.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 smtClean="0"/>
              <a:t>Since I have a very active travel schedule, I decided to hold office hours in the major cities I have visited in the past 18 months.  I have held office hours in over 15 cities and in each location somewhere between two and 15 students show up.</a:t>
            </a:r>
            <a:endParaRPr 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fld id="{EC422466-C849-C146-A0E1-800D416E57EE}" type="slidenum">
              <a:rPr lang="en-US"/>
              <a:pPr eaLnBrk="1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</a:t>
            </a:r>
            <a:r>
              <a:rPr lang="en-US" baseline="0" dirty="0" smtClean="0"/>
              <a:t> this picture??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70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08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 get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5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80+</a:t>
            </a:r>
            <a:r>
              <a:rPr lang="en-US" baseline="0" dirty="0" smtClean="0"/>
              <a:t> Specializations, 400+ classes, aimed at being a maximally certificate value for the student. Completely customizable master's degree for under $2000.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05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responsibility of a public university to lead and define this new space</a:t>
            </a:r>
            <a:r>
              <a:rPr lang="en-US" baseline="0" dirty="0" smtClean="0"/>
              <a:t> </a:t>
            </a:r>
            <a:r>
              <a:rPr lang="en-US" dirty="0" smtClean="0"/>
              <a:t>MOOC "Semesters</a:t>
            </a:r>
            <a:r>
              <a:rPr lang="en-US" baseline="0" dirty="0" smtClean="0"/>
              <a:t>" </a:t>
            </a:r>
            <a:r>
              <a:rPr lang="en-US" dirty="0" smtClean="0"/>
              <a:t>First week of February, June, and October</a:t>
            </a:r>
            <a:r>
              <a:rPr lang="en-US" baseline="0" dirty="0" smtClean="0"/>
              <a:t> </a:t>
            </a:r>
            <a:r>
              <a:rPr lang="en-US" dirty="0" smtClean="0"/>
              <a:t>30+ courses per year</a:t>
            </a:r>
            <a:r>
              <a:rPr lang="en-US" baseline="0" dirty="0" smtClean="0"/>
              <a:t> </a:t>
            </a:r>
            <a:r>
              <a:rPr lang="en-US" dirty="0" smtClean="0"/>
              <a:t>15 Support Staff</a:t>
            </a:r>
            <a:r>
              <a:rPr lang="en-US" baseline="0" dirty="0" smtClean="0"/>
              <a:t> </a:t>
            </a:r>
            <a:r>
              <a:rPr lang="en-US" dirty="0" smtClean="0"/>
              <a:t>Galvanizing education research on campus</a:t>
            </a:r>
            <a:r>
              <a:rPr lang="en-US" baseline="0" dirty="0" smtClean="0"/>
              <a:t> </a:t>
            </a:r>
            <a:r>
              <a:rPr lang="en-US" dirty="0" smtClean="0"/>
              <a:t>Learning Analytics</a:t>
            </a:r>
            <a:r>
              <a:rPr lang="en-US" baseline="0" dirty="0" smtClean="0"/>
              <a:t> </a:t>
            </a:r>
            <a:r>
              <a:rPr lang="en-US" dirty="0" smtClean="0"/>
              <a:t>Pedagogy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80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Market...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6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not about transforming education – but it will transform education.  Negative consequences are limited to the weak and marginal.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times they are a changing.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3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Founding member of </a:t>
            </a:r>
            <a:r>
              <a:rPr lang="en-US" dirty="0" err="1" smtClean="0"/>
              <a:t>Coursera</a:t>
            </a:r>
            <a:r>
              <a:rPr lang="en-US" dirty="0" smtClean="0"/>
              <a:t>.</a:t>
            </a:r>
            <a:r>
              <a:rPr lang="en-US" baseline="0" dirty="0" smtClean="0"/>
              <a:t>  </a:t>
            </a:r>
            <a:r>
              <a:rPr lang="en-US" dirty="0" smtClean="0"/>
              <a:t>It is a responsibility of a public university to lead and define this new space,</a:t>
            </a:r>
            <a:r>
              <a:rPr lang="en-US" baseline="0" dirty="0" smtClean="0"/>
              <a:t> </a:t>
            </a:r>
            <a:r>
              <a:rPr lang="en-US" dirty="0" smtClean="0"/>
              <a:t>40 courses 15 faculty</a:t>
            </a:r>
            <a:r>
              <a:rPr lang="en-US" baseline="0" dirty="0" smtClean="0"/>
              <a:t> </a:t>
            </a:r>
            <a:r>
              <a:rPr lang="en-US" dirty="0" smtClean="0"/>
              <a:t>15 Support Staff</a:t>
            </a:r>
            <a:r>
              <a:rPr lang="en-US" baseline="0" dirty="0" smtClean="0"/>
              <a:t> </a:t>
            </a:r>
            <a:r>
              <a:rPr lang="en-US" dirty="0" smtClean="0"/>
              <a:t>galvanizing education research on campus</a:t>
            </a:r>
            <a:r>
              <a:rPr lang="en-US" baseline="0" dirty="0" smtClean="0"/>
              <a:t> </a:t>
            </a:r>
            <a:r>
              <a:rPr lang="en-US" dirty="0" smtClean="0"/>
              <a:t>Learning Analytics</a:t>
            </a:r>
            <a:r>
              <a:rPr lang="en-US" baseline="0" dirty="0" smtClean="0"/>
              <a:t> </a:t>
            </a:r>
            <a:r>
              <a:rPr lang="en-US" dirty="0" smtClean="0"/>
              <a:t>Pedagogy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Committed</a:t>
            </a:r>
            <a:r>
              <a:rPr lang="en-US" baseline="0" dirty="0" smtClean="0"/>
              <a:t> to 20 course in two </a:t>
            </a:r>
            <a:r>
              <a:rPr lang="en-US" baseline="0" dirty="0" err="1" smtClean="0"/>
              <a:t>years.ßß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6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Evaluation, Design and Implementing Technology systems BSI, Python, R, JavaScript, Java, PHP, SQL, Swift, </a:t>
            </a:r>
            <a:r>
              <a:rPr lang="en-US" baseline="0" dirty="0" err="1" smtClean="0"/>
              <a:t>ObjectiveC</a:t>
            </a:r>
            <a:r>
              <a:rPr lang="en-US" baseline="0" dirty="0" smtClean="0"/>
              <a:t>.  Statistics, Visualization, Economics, Game Theory, Motivation, Network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2015 – 57% women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87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about 400/month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7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37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71000">
                <a:srgbClr val="003B8C"/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D21E82A-5DC7-574E-A998-1E55A1ED0B5A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0" y="6694641"/>
            <a:ext cx="7848600" cy="1588"/>
          </a:xfrm>
          <a:prstGeom prst="line">
            <a:avLst/>
          </a:prstGeom>
          <a:ln w="19050">
            <a:solidFill>
              <a:srgbClr val="037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265687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14.jpg"/><Relationship Id="rId7" Type="http://schemas.openxmlformats.org/officeDocument/2006/relationships/image" Target="../media/image33.jpg"/><Relationship Id="rId8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41.png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Game of </a:t>
            </a:r>
            <a:r>
              <a:rPr lang="en-US" dirty="0" err="1" smtClean="0"/>
              <a:t>moocs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505200"/>
            <a:ext cx="7516679" cy="1752600"/>
          </a:xfrm>
        </p:spPr>
        <p:txBody>
          <a:bodyPr/>
          <a:lstStyle/>
          <a:p>
            <a:r>
              <a:rPr lang="en-US" dirty="0" smtClean="0"/>
              <a:t>Dr. Charles Severance</a:t>
            </a:r>
          </a:p>
          <a:p>
            <a:r>
              <a:rPr lang="en-US" dirty="0" smtClean="0"/>
              <a:t>University of Michigan School of Information</a:t>
            </a:r>
          </a:p>
          <a:p>
            <a:r>
              <a:rPr lang="en-US" dirty="0" smtClean="0"/>
              <a:t>E-LEARN 2015 – World Conference on E-Learning</a:t>
            </a:r>
          </a:p>
          <a:p>
            <a:r>
              <a:rPr lang="en-US" dirty="0" smtClean="0"/>
              <a:t>21-October-2015</a:t>
            </a:r>
            <a:endParaRPr lang="en-US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548" y="5648049"/>
            <a:ext cx="5588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0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1" y="747116"/>
            <a:ext cx="8657526" cy="4927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312" y="5945284"/>
            <a:ext cx="899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Python, R, JavaScript, Java, PHP, SQL, </a:t>
            </a:r>
            <a:r>
              <a:rPr lang="en-US" dirty="0" smtClean="0"/>
              <a:t>Swift.  </a:t>
            </a:r>
            <a:r>
              <a:rPr lang="en-US" dirty="0"/>
              <a:t>Statistics, Visualization, Economics, Game Theory, Motivation, Network </a:t>
            </a:r>
            <a:r>
              <a:rPr lang="en-US" dirty="0" smtClean="0"/>
              <a:t>Analysis, Data Mining, Design, Evaluation ...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687321"/>
              </p:ext>
            </p:extLst>
          </p:nvPr>
        </p:nvGraphicFramePr>
        <p:xfrm>
          <a:off x="1772283" y="1870205"/>
          <a:ext cx="5735496" cy="3293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4528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7" y="598310"/>
            <a:ext cx="7805045" cy="5695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442" y="6419757"/>
            <a:ext cx="875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qz.com</a:t>
            </a:r>
            <a:r>
              <a:rPr lang="en-US" dirty="0"/>
              <a:t>/298635/these-programming-languages-will-earn-you-the-most-money/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09442" y="2187504"/>
            <a:ext cx="538445" cy="246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11-Coursera-Pyth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308"/>
            <a:ext cx="9144000" cy="5825067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4339167" y="1305957"/>
            <a:ext cx="691444" cy="451556"/>
          </a:xfrm>
          <a:prstGeom prst="left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0611" y="2432403"/>
            <a:ext cx="226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&gt;15 Million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" y="488897"/>
            <a:ext cx="9064168" cy="602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61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70094" y="6078938"/>
            <a:ext cx="273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750,038 Total Enrollment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4035" y="6078938"/>
            <a:ext cx="191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450K Revenue 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1051068"/>
              </p:ext>
            </p:extLst>
          </p:nvPr>
        </p:nvGraphicFramePr>
        <p:xfrm>
          <a:off x="501650" y="917575"/>
          <a:ext cx="81407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6645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Free Book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19100" y="5724447"/>
            <a:ext cx="245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www.pythonlearn.com</a:t>
            </a:r>
            <a:endParaRPr lang="en-US" dirty="0"/>
          </a:p>
        </p:txBody>
      </p:sp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30" y="784292"/>
            <a:ext cx="3054598" cy="4301015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01" y="5365266"/>
            <a:ext cx="1686483" cy="1122842"/>
          </a:xfrm>
          <a:prstGeom prst="rect">
            <a:avLst/>
          </a:prstGeom>
          <a:ln>
            <a:solidFill>
              <a:srgbClr val="265687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97" y="5365265"/>
            <a:ext cx="1298527" cy="1122843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313100"/>
              </p:ext>
            </p:extLst>
          </p:nvPr>
        </p:nvGraphicFramePr>
        <p:xfrm>
          <a:off x="298450" y="1778000"/>
          <a:ext cx="5194300" cy="330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400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3" y="683681"/>
            <a:ext cx="2769096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02" y="797980"/>
            <a:ext cx="3187897" cy="177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645580"/>
            <a:ext cx="2438698" cy="19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141131"/>
            <a:ext cx="3860304" cy="262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418803" y="3338513"/>
            <a:ext cx="401389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r>
              <a:rPr lang="en-US" sz="2400" dirty="0"/>
              <a:t>New York, Los Angeles, Ann Arbor, Chicago, Washington DC, Memphis, Seattle, Seoul, Barcelona,  London, Mexico City,  Amsterdam, Manila Melbourne, Perth...</a:t>
            </a:r>
          </a:p>
        </p:txBody>
      </p:sp>
      <p:sp>
        <p:nvSpPr>
          <p:cNvPr id="31750" name="Rectangle 8"/>
          <p:cNvSpPr>
            <a:spLocks noChangeArrowheads="1"/>
          </p:cNvSpPr>
          <p:nvPr/>
        </p:nvSpPr>
        <p:spPr bwMode="auto">
          <a:xfrm>
            <a:off x="4957763" y="6115050"/>
            <a:ext cx="3867033" cy="47705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2500" dirty="0">
                <a:solidFill>
                  <a:srgbClr val="292934"/>
                </a:solidFill>
              </a:rPr>
              <a:t>office-</a:t>
            </a:r>
            <a:r>
              <a:rPr lang="en-US" sz="2500" dirty="0" err="1">
                <a:solidFill>
                  <a:srgbClr val="292934"/>
                </a:solidFill>
              </a:rPr>
              <a:t>hours.dr</a:t>
            </a:r>
            <a:r>
              <a:rPr lang="en-US" sz="2500" dirty="0">
                <a:solidFill>
                  <a:srgbClr val="292934"/>
                </a:solidFill>
              </a:rPr>
              <a:t>-</a:t>
            </a:r>
            <a:r>
              <a:rPr lang="en-US" sz="2500" dirty="0" err="1">
                <a:solidFill>
                  <a:srgbClr val="292934"/>
                </a:solidFill>
              </a:rPr>
              <a:t>chuck.com</a:t>
            </a:r>
            <a:endParaRPr lang="en-US" sz="2500" dirty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4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4"/>
          <p:cNvGrpSpPr>
            <a:grpSpLocks/>
          </p:cNvGrpSpPr>
          <p:nvPr/>
        </p:nvGrpSpPr>
        <p:grpSpPr bwMode="auto">
          <a:xfrm>
            <a:off x="1609576" y="2266760"/>
            <a:ext cx="2476203" cy="2939231"/>
            <a:chOff x="508000" y="3048000"/>
            <a:chExt cx="4402667" cy="3919276"/>
          </a:xfrm>
        </p:grpSpPr>
        <p:pic>
          <p:nvPicPr>
            <p:cNvPr id="30729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0" y="3048000"/>
              <a:ext cx="4402667" cy="299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0" name="TextBox 6"/>
            <p:cNvSpPr txBox="1">
              <a:spLocks noChangeArrowheads="1"/>
            </p:cNvSpPr>
            <p:nvPr/>
          </p:nvSpPr>
          <p:spPr bwMode="auto">
            <a:xfrm>
              <a:off x="1331430" y="6279369"/>
              <a:ext cx="2771518" cy="687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45143" tIns="72571" rIns="145143" bIns="72571">
              <a:spAutoFit/>
            </a:bodyPr>
            <a:lstStyle>
              <a:lvl1pPr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ＭＳ Ｐゴシック" charset="0"/>
                  <a:sym typeface="Helvetica" charset="0"/>
                </a:defRPr>
              </a:lvl1pPr>
              <a:lvl2pPr marL="742950" indent="-28575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2pPr>
              <a:lvl3pPr marL="11430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3pPr>
              <a:lvl4pPr marL="16002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4pPr>
              <a:lvl5pPr marL="20574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9pPr>
            </a:lstStyle>
            <a:p>
              <a:pPr algn="ctr" eaLnBrk="1"/>
              <a:r>
                <a:rPr lang="en-US" sz="2400" dirty="0"/>
                <a:t>Sue (CA)</a:t>
              </a:r>
            </a:p>
          </p:txBody>
        </p:sp>
      </p:grpSp>
      <p:grpSp>
        <p:nvGrpSpPr>
          <p:cNvPr id="30723" name="Group 7"/>
          <p:cNvGrpSpPr>
            <a:grpSpLocks/>
          </p:cNvGrpSpPr>
          <p:nvPr/>
        </p:nvGrpSpPr>
        <p:grpSpPr bwMode="auto">
          <a:xfrm>
            <a:off x="5434012" y="2078641"/>
            <a:ext cx="2045211" cy="3315324"/>
            <a:chOff x="11176000" y="3048000"/>
            <a:chExt cx="3636548" cy="4419608"/>
          </a:xfrm>
        </p:grpSpPr>
        <p:pic>
          <p:nvPicPr>
            <p:cNvPr id="30727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49"/>
            <a:stretch>
              <a:fillRect/>
            </a:stretch>
          </p:blipFill>
          <p:spPr bwMode="auto">
            <a:xfrm>
              <a:off x="11176000" y="3048000"/>
              <a:ext cx="3604236" cy="3582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TextBox 9"/>
            <p:cNvSpPr txBox="1">
              <a:spLocks noChangeArrowheads="1"/>
            </p:cNvSpPr>
            <p:nvPr/>
          </p:nvSpPr>
          <p:spPr bwMode="auto">
            <a:xfrm>
              <a:off x="11220015" y="6779882"/>
              <a:ext cx="3592533" cy="687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45143" tIns="72571" rIns="145143" bIns="72571">
              <a:spAutoFit/>
            </a:bodyPr>
            <a:lstStyle>
              <a:lvl1pPr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ＭＳ Ｐゴシック" charset="0"/>
                  <a:sym typeface="Helvetica" charset="0"/>
                </a:defRPr>
              </a:lvl1pPr>
              <a:lvl2pPr marL="742950" indent="-28575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2pPr>
              <a:lvl3pPr marL="11430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3pPr>
              <a:lvl4pPr marL="16002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4pPr>
              <a:lvl5pPr marL="20574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9pPr>
            </a:lstStyle>
            <a:p>
              <a:pPr algn="ctr" eaLnBrk="1"/>
              <a:r>
                <a:rPr lang="en-US" sz="2400" dirty="0"/>
                <a:t>Mauro (Italy)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Community Teaching Assistants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598103" y="6115050"/>
            <a:ext cx="311937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2500" dirty="0" err="1" smtClean="0"/>
              <a:t>voices.dr</a:t>
            </a:r>
            <a:r>
              <a:rPr lang="en-US" sz="2500" dirty="0" err="1"/>
              <a:t>-chuck.com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4956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054223"/>
            <a:ext cx="8207375" cy="4465395"/>
          </a:xfrm>
          <a:prstGeom prst="rect">
            <a:avLst/>
          </a:prstGeom>
          <a:ln>
            <a:solidFill>
              <a:srgbClr val="292934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047874" y="5852210"/>
            <a:ext cx="6016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=Zh3yTyE-V68</a:t>
            </a:r>
          </a:p>
        </p:txBody>
      </p:sp>
    </p:spTree>
    <p:extLst>
      <p:ext uri="{BB962C8B-B14F-4D97-AF65-F5344CB8AC3E}">
        <p14:creationId xmlns:p14="http://schemas.microsoft.com/office/powerpoint/2010/main" val="354722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Education at scale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Version of This Talk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5342" y="2046373"/>
            <a:ext cx="65090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Universities around the world are very busy using various types of involvement in the MOOC movement as a way to reimagine how teaching is done and what it means to teach.</a:t>
            </a:r>
          </a:p>
          <a:p>
            <a:endParaRPr lang="en-US" sz="2400" dirty="0"/>
          </a:p>
          <a:p>
            <a:r>
              <a:rPr lang="en-US" sz="2400" dirty="0" smtClean="0"/>
              <a:t>The results for most organizations involved so far are nearly all positive.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709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1119" y="697023"/>
            <a:ext cx="81159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One of these things is not like the others:</a:t>
            </a:r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www.masteringphysics.com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www.masteringastronomy.com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www.masteringpython.com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18809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1" y="621832"/>
            <a:ext cx="8017435" cy="58616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784353" y="3029094"/>
            <a:ext cx="1075765" cy="43329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334000" y="1116624"/>
            <a:ext cx="537883" cy="135964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1015999" y="1336143"/>
            <a:ext cx="3106616" cy="34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925"/>
            <a:ext cx="9144000" cy="3715673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01929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1732854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7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</a:t>
            </a:r>
          </a:p>
          <a:p>
            <a:r>
              <a:rPr lang="en-US" dirty="0" smtClean="0"/>
              <a:t>Automatic Homework Grading Software</a:t>
            </a:r>
          </a:p>
          <a:p>
            <a:r>
              <a:rPr lang="en-US" dirty="0" smtClean="0"/>
              <a:t>Learning Management System Integration</a:t>
            </a:r>
          </a:p>
          <a:p>
            <a:r>
              <a:rPr lang="en-US" dirty="0" smtClean="0"/>
              <a:t>Instructor Materials</a:t>
            </a:r>
          </a:p>
          <a:p>
            <a:pPr lvl="1"/>
            <a:r>
              <a:rPr lang="en-US" dirty="0" smtClean="0"/>
              <a:t>Slides / Solutions Manual / Exams / Course Copy</a:t>
            </a:r>
          </a:p>
          <a:p>
            <a:r>
              <a:rPr lang="en-US" dirty="0" smtClean="0"/>
              <a:t>Instructor Training</a:t>
            </a:r>
          </a:p>
          <a:p>
            <a:r>
              <a:rPr lang="en-US" dirty="0" smtClean="0"/>
              <a:t>3-5 days from notification to full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0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8238" y="2557966"/>
            <a:ext cx="4393150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4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8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857" y="5584581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4697" y="5584581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138658" y="4127626"/>
            <a:ext cx="2576155" cy="1456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714813" y="4127626"/>
            <a:ext cx="2318452" cy="1456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73" y="2118227"/>
            <a:ext cx="1888182" cy="2348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8965" y="454072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$200</a:t>
            </a:r>
            <a:endParaRPr lang="en-US" sz="2400" dirty="0"/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2477690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0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85765" y="573252"/>
            <a:ext cx="3025006" cy="3077883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5" y="573252"/>
            <a:ext cx="3025006" cy="3151048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313765" y="558311"/>
            <a:ext cx="2984500" cy="3077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477" y="3128193"/>
            <a:ext cx="2786948" cy="3466354"/>
          </a:xfrm>
          <a:prstGeom prst="rect">
            <a:avLst/>
          </a:prstGeom>
        </p:spPr>
      </p:pic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62" y="2993722"/>
            <a:ext cx="2674044" cy="3765177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5" y="3797186"/>
            <a:ext cx="901700" cy="12319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25" y="3834737"/>
            <a:ext cx="1292039" cy="12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05"/>
            <a:ext cx="9144000" cy="57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50"/>
            <a:ext cx="9144000" cy="6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5" y="35494"/>
            <a:ext cx="7000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tattoo-right-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24"/>
          <a:stretch/>
        </p:blipFill>
        <p:spPr>
          <a:xfrm>
            <a:off x="111126" y="1770699"/>
            <a:ext cx="4000499" cy="3287921"/>
          </a:xfrm>
          <a:prstGeom prst="rect">
            <a:avLst/>
          </a:prstGeom>
        </p:spPr>
      </p:pic>
      <p:pic>
        <p:nvPicPr>
          <p:cNvPr id="6" name="Picture 5" descr="2014-09-tattoo-left-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3"/>
          <a:stretch/>
        </p:blipFill>
        <p:spPr>
          <a:xfrm>
            <a:off x="4365625" y="1754824"/>
            <a:ext cx="4603749" cy="32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20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7" y="515683"/>
            <a:ext cx="8307294" cy="6161473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55" y="1504991"/>
            <a:ext cx="2246843" cy="178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64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55206" y="2557966"/>
            <a:ext cx="3319213" cy="144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Value</a:t>
            </a:r>
          </a:p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916" y="5596103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6176" y="4553640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1869717" y="4004516"/>
            <a:ext cx="2845096" cy="159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1"/>
            <a:endCxn id="4" idx="2"/>
          </p:cNvCxnSpPr>
          <p:nvPr/>
        </p:nvCxnSpPr>
        <p:spPr>
          <a:xfrm flipH="1" flipV="1">
            <a:off x="4714813" y="4004516"/>
            <a:ext cx="1531363" cy="1010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0373" y="4720013"/>
            <a:ext cx="164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 (or $9)</a:t>
            </a:r>
            <a:endParaRPr lang="en-US" sz="2400" dirty="0"/>
          </a:p>
        </p:txBody>
      </p:sp>
      <p:pic>
        <p:nvPicPr>
          <p:cNvPr id="15" name="Picture 14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22" y="2327514"/>
            <a:ext cx="1905389" cy="1984780"/>
          </a:xfrm>
          <a:prstGeom prst="rect">
            <a:avLst/>
          </a:prstGeom>
        </p:spPr>
      </p:pic>
      <p:pic>
        <p:nvPicPr>
          <p:cNvPr id="16" name="Picture 15" descr="BookCoverPreviewFro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1" y="2000720"/>
            <a:ext cx="1888808" cy="265952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256433" y="4004516"/>
            <a:ext cx="3531511" cy="2585774"/>
            <a:chOff x="4256433" y="4004516"/>
            <a:chExt cx="3531511" cy="2585774"/>
          </a:xfrm>
        </p:grpSpPr>
        <p:sp>
          <p:nvSpPr>
            <p:cNvPr id="18" name="Rectangle 17"/>
            <p:cNvSpPr/>
            <p:nvPr/>
          </p:nvSpPr>
          <p:spPr>
            <a:xfrm>
              <a:off x="4256433" y="5666960"/>
              <a:ext cx="35315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Community</a:t>
              </a:r>
              <a:endPara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>
              <a:stCxn id="18" idx="0"/>
              <a:endCxn id="4" idx="2"/>
            </p:cNvCxnSpPr>
            <p:nvPr/>
          </p:nvCxnSpPr>
          <p:spPr>
            <a:xfrm flipH="1" flipV="1">
              <a:off x="4714813" y="4004516"/>
              <a:ext cx="1307376" cy="1662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92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Freely licensed content...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233"/>
            <a:ext cx="9144000" cy="49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32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2" y="3733209"/>
            <a:ext cx="2932234" cy="289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179" y="0"/>
            <a:ext cx="532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=veQaSgjQO2E</a:t>
            </a:r>
          </a:p>
        </p:txBody>
      </p:sp>
      <p:pic>
        <p:nvPicPr>
          <p:cNvPr id="5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99" y="3771524"/>
            <a:ext cx="3294900" cy="287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10" y="503854"/>
            <a:ext cx="5093936" cy="3160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5690" y="5829841"/>
            <a:ext cx="774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John</a:t>
            </a:r>
          </a:p>
          <a:p>
            <a:pPr algn="r"/>
            <a:r>
              <a:rPr lang="en-US" dirty="0" err="1" smtClean="0"/>
              <a:t>Resig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05775" y="4040484"/>
            <a:ext cx="96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Pamela</a:t>
            </a:r>
          </a:p>
          <a:p>
            <a:r>
              <a:rPr lang="en-US" dirty="0" smtClean="0"/>
              <a:t>Fox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41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</a:t>
            </a:r>
            <a:endParaRPr lang="en-US" dirty="0"/>
          </a:p>
        </p:txBody>
      </p:sp>
      <p:pic>
        <p:nvPicPr>
          <p:cNvPr id="6" name="Picture 5" descr="Fibonacci_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4" y="1621049"/>
            <a:ext cx="7689193" cy="48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2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6" y="520994"/>
            <a:ext cx="6040501" cy="3653699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330477" y="60488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slides.pr4e.org</a:t>
            </a:r>
          </a:p>
          <a:p>
            <a:pPr algn="r"/>
            <a:r>
              <a:rPr lang="en-US" dirty="0"/>
              <a:t>translate.pr4e.org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2699" y="4944680"/>
            <a:ext cx="487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Free Translations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8" y="1400280"/>
            <a:ext cx="3008265" cy="4493674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73097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3" y="398088"/>
            <a:ext cx="8239861" cy="64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8" y="571541"/>
            <a:ext cx="3440087" cy="255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77" y="540570"/>
            <a:ext cx="3335930" cy="4794151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6" y="3892049"/>
            <a:ext cx="4677515" cy="2637504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081" y="4526688"/>
            <a:ext cx="2822784" cy="2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2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615950"/>
            <a:ext cx="2514600" cy="353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812" y="1663700"/>
            <a:ext cx="2463800" cy="353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2771775"/>
            <a:ext cx="2540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67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" y="729378"/>
            <a:ext cx="7889875" cy="5938121"/>
          </a:xfrm>
          <a:prstGeom prst="rect">
            <a:avLst/>
          </a:prstGeom>
          <a:ln>
            <a:solidFill>
              <a:srgbClr val="292934"/>
            </a:solidFill>
          </a:ln>
        </p:spPr>
      </p:pic>
    </p:spTree>
    <p:extLst>
      <p:ext uri="{BB962C8B-B14F-4D97-AF65-F5344CB8AC3E}">
        <p14:creationId xmlns:p14="http://schemas.microsoft.com/office/powerpoint/2010/main" val="1062850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98475"/>
            <a:ext cx="7360267" cy="3517900"/>
          </a:xfrm>
          <a:prstGeom prst="rect">
            <a:avLst/>
          </a:prstGeom>
          <a:ln>
            <a:solidFill>
              <a:srgbClr val="292934"/>
            </a:solidFill>
          </a:ln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99" y="3326762"/>
            <a:ext cx="5032375" cy="3373472"/>
          </a:xfrm>
          <a:prstGeom prst="rect">
            <a:avLst/>
          </a:prstGeom>
          <a:ln>
            <a:solidFill>
              <a:srgbClr val="292934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1787" y="4357211"/>
            <a:ext cx="272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www.net-intro.com</a:t>
            </a:r>
            <a:endParaRPr lang="en-US" sz="2400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61" y="1158843"/>
            <a:ext cx="1712313" cy="1689804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26" y="5041262"/>
            <a:ext cx="1689552" cy="153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9"/>
          <a:stretch>
            <a:fillRect/>
          </a:stretch>
        </p:blipFill>
        <p:spPr bwMode="auto">
          <a:xfrm>
            <a:off x="2295459" y="5041262"/>
            <a:ext cx="1156826" cy="153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423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That was one course.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8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umblr_inline_mw8usq9Wqs1rrgk3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628650"/>
            <a:ext cx="5179153" cy="3117850"/>
          </a:xfrm>
          <a:prstGeom prst="rect">
            <a:avLst/>
          </a:prstGeom>
          <a:ln>
            <a:solidFill>
              <a:srgbClr val="292934"/>
            </a:solidFill>
          </a:ln>
        </p:spPr>
      </p:pic>
      <p:pic>
        <p:nvPicPr>
          <p:cNvPr id="5" name="Picture 4" descr="tumblr_inline_mw8wv3Gakf1rg0l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5" y="2368550"/>
            <a:ext cx="3175000" cy="3708400"/>
          </a:xfrm>
          <a:prstGeom prst="rect">
            <a:avLst/>
          </a:prstGeom>
          <a:ln>
            <a:solidFill>
              <a:srgbClr val="292934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6372106"/>
            <a:ext cx="90011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http://</a:t>
            </a:r>
            <a:r>
              <a:rPr lang="en-US" sz="1600" dirty="0" err="1"/>
              <a:t>blog.coursera.org</a:t>
            </a:r>
            <a:r>
              <a:rPr lang="en-US" sz="1600" dirty="0"/>
              <a:t>/post/66959529107/add-</a:t>
            </a:r>
            <a:r>
              <a:rPr lang="en-US" sz="1600" dirty="0" err="1"/>
              <a:t>coursera</a:t>
            </a:r>
            <a:r>
              <a:rPr lang="en-US" sz="1600" dirty="0"/>
              <a:t>-accomplishments-to-your-</a:t>
            </a:r>
            <a:r>
              <a:rPr lang="en-US" sz="1600" dirty="0" err="1"/>
              <a:t>linkedin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1969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993162"/>
            <a:ext cx="8032750" cy="4884070"/>
          </a:xfrm>
          <a:prstGeom prst="rect">
            <a:avLst/>
          </a:prstGeom>
          <a:ln>
            <a:solidFill>
              <a:srgbClr val="292934"/>
            </a:solidFill>
          </a:ln>
        </p:spPr>
      </p:pic>
    </p:spTree>
    <p:extLst>
      <p:ext uri="{BB962C8B-B14F-4D97-AF65-F5344CB8AC3E}">
        <p14:creationId xmlns:p14="http://schemas.microsoft.com/office/powerpoint/2010/main" val="423385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749312"/>
            <a:ext cx="8207375" cy="5453153"/>
          </a:xfrm>
          <a:prstGeom prst="rect">
            <a:avLst/>
          </a:prstGeom>
          <a:ln>
            <a:solidFill>
              <a:srgbClr val="292934"/>
            </a:solidFill>
          </a:ln>
        </p:spPr>
      </p:pic>
    </p:spTree>
    <p:extLst>
      <p:ext uri="{BB962C8B-B14F-4D97-AF65-F5344CB8AC3E}">
        <p14:creationId xmlns:p14="http://schemas.microsoft.com/office/powerpoint/2010/main" val="2731956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5" y="798834"/>
            <a:ext cx="8048625" cy="52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5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320442"/>
            <a:ext cx="7842250" cy="4745969"/>
          </a:xfrm>
          <a:prstGeom prst="rect">
            <a:avLst/>
          </a:prstGeom>
          <a:ln>
            <a:solidFill>
              <a:srgbClr val="292934"/>
            </a:solidFill>
          </a:ln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320442"/>
            <a:ext cx="7905750" cy="4781703"/>
          </a:xfrm>
          <a:prstGeom prst="rect">
            <a:avLst/>
          </a:prstGeom>
          <a:ln>
            <a:solidFill>
              <a:srgbClr val="292934"/>
            </a:solidFill>
          </a:ln>
        </p:spPr>
      </p:pic>
    </p:spTree>
    <p:extLst>
      <p:ext uri="{BB962C8B-B14F-4D97-AF65-F5344CB8AC3E}">
        <p14:creationId xmlns:p14="http://schemas.microsoft.com/office/powerpoint/2010/main" val="2049914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687"/>
            <a:ext cx="9144000" cy="63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2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411" y="5041726"/>
            <a:ext cx="7502708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This morning at Disrupt SF, </a:t>
            </a:r>
            <a:r>
              <a:rPr lang="en-US" dirty="0" err="1"/>
              <a:t>Coursera’s</a:t>
            </a:r>
            <a:r>
              <a:rPr lang="en-US" dirty="0"/>
              <a:t> president Daphne </a:t>
            </a:r>
            <a:r>
              <a:rPr lang="en-US" dirty="0" err="1"/>
              <a:t>Koller</a:t>
            </a:r>
            <a:r>
              <a:rPr lang="en-US" dirty="0"/>
              <a:t> pushed back against the notion that her company is a for-profit education company: In her view, </a:t>
            </a:r>
            <a:r>
              <a:rPr lang="en-US" b="1" dirty="0" err="1"/>
              <a:t>Coursera</a:t>
            </a:r>
            <a:r>
              <a:rPr lang="en-US" b="1" dirty="0"/>
              <a:t> is instead a for-profit technology company.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97" y="484890"/>
            <a:ext cx="6412223" cy="42732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373" y="6407594"/>
            <a:ext cx="8973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techcrunch.com</a:t>
            </a:r>
            <a:r>
              <a:rPr lang="en-US" sz="1200" dirty="0"/>
              <a:t>/2014/09/10/coursera-president-daphne-koller-2014-is-the-year-moocs-will-come-of-age/</a:t>
            </a:r>
          </a:p>
        </p:txBody>
      </p:sp>
      <p:pic>
        <p:nvPicPr>
          <p:cNvPr id="2" name="Picture 1" descr="courser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89" y="919483"/>
            <a:ext cx="3151066" cy="615297"/>
          </a:xfrm>
          <a:prstGeom prst="rect">
            <a:avLst/>
          </a:prstGeom>
        </p:spPr>
      </p:pic>
      <p:pic>
        <p:nvPicPr>
          <p:cNvPr id="3" name="Picture 2" descr="michigan-um-blockm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53" y="2058462"/>
            <a:ext cx="1397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4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658263"/>
            <a:ext cx="8302625" cy="5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0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02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7207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press.linkedin.com</a:t>
            </a:r>
            <a:r>
              <a:rPr lang="en-US" sz="1200" dirty="0"/>
              <a:t>/site-resources/news-releases/2015/</a:t>
            </a:r>
            <a:r>
              <a:rPr lang="en-US" sz="1200" dirty="0" err="1"/>
              <a:t>linkedin</a:t>
            </a:r>
            <a:r>
              <a:rPr lang="en-US" sz="1200" dirty="0"/>
              <a:t>-to-acquire-</a:t>
            </a:r>
            <a:r>
              <a:rPr lang="en-US" sz="1200" dirty="0" err="1"/>
              <a:t>lyndacom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728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601465"/>
            <a:ext cx="8270875" cy="5967542"/>
          </a:xfrm>
          <a:prstGeom prst="rect">
            <a:avLst/>
          </a:prstGeom>
          <a:ln>
            <a:solidFill>
              <a:srgbClr val="292934"/>
            </a:solidFill>
          </a:ln>
        </p:spPr>
      </p:pic>
    </p:spTree>
    <p:extLst>
      <p:ext uri="{BB962C8B-B14F-4D97-AF65-F5344CB8AC3E}">
        <p14:creationId xmlns:p14="http://schemas.microsoft.com/office/powerpoint/2010/main" val="2954240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03" y="588603"/>
            <a:ext cx="8998797" cy="56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4769" y="6243253"/>
            <a:ext cx="3404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</a:t>
            </a:r>
            <a:r>
              <a:rPr lang="en-US" dirty="0" err="1"/>
              <a:t>umich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1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047750"/>
            <a:ext cx="8340342" cy="474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830578" y="6149459"/>
            <a:ext cx="4033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www.edx.org</a:t>
            </a:r>
            <a:r>
              <a:rPr lang="en-US" dirty="0"/>
              <a:t>/school/</a:t>
            </a:r>
            <a:r>
              <a:rPr lang="en-US" dirty="0" err="1"/>
              <a:t>michiganx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6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1" y="747116"/>
            <a:ext cx="8657526" cy="4927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312" y="5945284"/>
            <a:ext cx="899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Python, R, JavaScript, Java, PHP, SQL, Swift, </a:t>
            </a:r>
            <a:r>
              <a:rPr lang="en-US" dirty="0" err="1"/>
              <a:t>ObjectiveC</a:t>
            </a:r>
            <a:r>
              <a:rPr lang="en-US" dirty="0"/>
              <a:t>.  Statistics, Visualization, Economics, Game Theory, Motivation, Network </a:t>
            </a:r>
            <a:r>
              <a:rPr lang="en-US" dirty="0" smtClean="0"/>
              <a:t>Analysis, Data Mining...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4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1944</TotalTime>
  <Words>836</Words>
  <Application>Microsoft Macintosh PowerPoint</Application>
  <PresentationFormat>On-screen Show (4:3)</PresentationFormat>
  <Paragraphs>111</Paragraphs>
  <Slides>49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Clarity</vt:lpstr>
      <vt:lpstr>The Game of moocs</vt:lpstr>
      <vt:lpstr>The Short Version of This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Free Book</vt:lpstr>
      <vt:lpstr>PowerPoint Presentation</vt:lpstr>
      <vt:lpstr>Lead Community Teaching Assistants</vt:lpstr>
      <vt:lpstr>PowerPoint Presentation</vt:lpstr>
      <vt:lpstr>Open Education at scale</vt:lpstr>
      <vt:lpstr>PowerPoint Presentation</vt:lpstr>
      <vt:lpstr>PowerPoint Presentation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Freely licensed content...</vt:lpstr>
      <vt:lpstr>PowerPoint Presentation</vt:lpstr>
      <vt:lpstr>PowerPoint Presentation</vt:lpstr>
      <vt:lpstr>Work In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 was one course.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Notre Dame</dc:title>
  <dc:creator>Charles Severance</dc:creator>
  <cp:lastModifiedBy>Charles Severance</cp:lastModifiedBy>
  <cp:revision>103</cp:revision>
  <dcterms:created xsi:type="dcterms:W3CDTF">2014-10-06T19:03:15Z</dcterms:created>
  <dcterms:modified xsi:type="dcterms:W3CDTF">2015-10-21T18:34:59Z</dcterms:modified>
</cp:coreProperties>
</file>